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Quantic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Quant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ntico-italic.fntdata"/><Relationship Id="rId50" Type="http://schemas.openxmlformats.org/officeDocument/2006/relationships/font" Target="fonts/Quantico-bold.fntdata"/><Relationship Id="rId53" Type="http://schemas.openxmlformats.org/officeDocument/2006/relationships/font" Target="fonts/Lato-regular.fntdata"/><Relationship Id="rId52" Type="http://schemas.openxmlformats.org/officeDocument/2006/relationships/font" Target="fonts/Quantico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f0ce4fb1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f0ce4fb1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0573a2b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70573a2b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0573a2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0573a2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0573a2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0573a2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0573a2bd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70573a2bd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0573a2b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0573a2b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0573a2bd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70573a2bd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0573a2b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0573a2b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0573a2bd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0573a2bd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0573a2bd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70573a2bd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0573a2bd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70573a2b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f0ce4fb1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f0ce4fb1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0573a2bd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0573a2bd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0573a2b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0573a2b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0573a2bd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0573a2bd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0573a2b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70573a2b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0573a2bd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0573a2bd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0573a2bd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0573a2b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0573a2bd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0573a2bd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0573a2bd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70573a2bd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70573a2bd0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70573a2bd0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0573a2b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0573a2b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08193e1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08193e1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70573a2bd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70573a2bd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0573a2bd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70573a2bd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0573a2bd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0573a2bd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70573a2bd0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70573a2bd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70573a2bd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70573a2bd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70573a2bd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70573a2bd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0573a2bd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70573a2b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70573a2bd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70573a2bd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70573a2b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70573a2b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708193e17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708193e17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f0ce4fb1e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f0ce4fb1e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0573a2bd0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70573a2bd0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0573a2b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70573a2b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0573a2b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0573a2b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6f0ce4fb1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6f0ce4fb1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034dc0ab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034dc0ab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034dc0a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034dc0a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034dc0a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034dc0a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08193e1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08193e1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0573a2b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0573a2b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8" name="Google Shape;58;p15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9" name="Google Shape;59;p15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49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Relationship Id="rId8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Relationship Id="rId7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71.png"/><Relationship Id="rId7" Type="http://schemas.openxmlformats.org/officeDocument/2006/relationships/image" Target="../media/image60.png"/><Relationship Id="rId8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86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91.png"/><Relationship Id="rId8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89.png"/><Relationship Id="rId5" Type="http://schemas.openxmlformats.org/officeDocument/2006/relationships/image" Target="../media/image74.png"/><Relationship Id="rId6" Type="http://schemas.openxmlformats.org/officeDocument/2006/relationships/image" Target="../media/image84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Relationship Id="rId5" Type="http://schemas.openxmlformats.org/officeDocument/2006/relationships/image" Target="../media/image85.png"/><Relationship Id="rId6" Type="http://schemas.openxmlformats.org/officeDocument/2006/relationships/image" Target="../media/image9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2.png"/><Relationship Id="rId6" Type="http://schemas.openxmlformats.org/officeDocument/2006/relationships/image" Target="../media/image90.png"/><Relationship Id="rId7" Type="http://schemas.openxmlformats.org/officeDocument/2006/relationships/image" Target="../media/image10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77.png"/><Relationship Id="rId5" Type="http://schemas.openxmlformats.org/officeDocument/2006/relationships/image" Target="../media/image88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3.png"/><Relationship Id="rId6" Type="http://schemas.openxmlformats.org/officeDocument/2006/relationships/image" Target="../media/image96.png"/><Relationship Id="rId7" Type="http://schemas.openxmlformats.org/officeDocument/2006/relationships/image" Target="../media/image10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104.png"/><Relationship Id="rId7" Type="http://schemas.openxmlformats.org/officeDocument/2006/relationships/image" Target="../media/image106.png"/><Relationship Id="rId8" Type="http://schemas.openxmlformats.org/officeDocument/2006/relationships/image" Target="../media/image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107.png"/><Relationship Id="rId5" Type="http://schemas.openxmlformats.org/officeDocument/2006/relationships/image" Target="../media/image105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title"/>
          </p:nvPr>
        </p:nvSpPr>
        <p:spPr>
          <a:xfrm>
            <a:off x="1150400" y="1072400"/>
            <a:ext cx="65322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     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User Manual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/>
              <a:t>                    </a:t>
            </a:r>
            <a:endParaRPr sz="3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b="1" lang="en" sz="3600"/>
              <a:t>SAP - APPROVAL WORKFLOW</a:t>
            </a:r>
            <a:endParaRPr b="1" sz="36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425" y="1120738"/>
            <a:ext cx="3866849" cy="72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962" y="1049862"/>
            <a:ext cx="1371300" cy="94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725" y="2524025"/>
            <a:ext cx="3173725" cy="13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7258700" y="1217775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25" y="3954650"/>
            <a:ext cx="9144000" cy="11724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/>
          <p:nvPr/>
        </p:nvSpPr>
        <p:spPr>
          <a:xfrm rot="5403417">
            <a:off x="6039346" y="26208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09" name="Google Shape;209;p25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7126400" y="29828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1205750" y="11207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966725" y="20600"/>
            <a:ext cx="8158800" cy="45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4223" r="0" t="0"/>
          <a:stretch/>
        </p:blipFill>
        <p:spPr>
          <a:xfrm>
            <a:off x="83400" y="1129802"/>
            <a:ext cx="3812324" cy="9978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225" y="1129799"/>
            <a:ext cx="2289600" cy="99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50" y="3138550"/>
            <a:ext cx="5215175" cy="106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8275" y="1129800"/>
            <a:ext cx="2217075" cy="222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0" y="4489550"/>
            <a:ext cx="9144000" cy="654000"/>
          </a:xfrm>
          <a:prstGeom prst="roundRect">
            <a:avLst>
              <a:gd fmla="val 12643" name="adj"/>
            </a:avLst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b="1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859200" y="2101800"/>
            <a:ext cx="1266300" cy="452700"/>
          </a:xfrm>
          <a:prstGeom prst="wedgeRectCallout">
            <a:avLst>
              <a:gd fmla="val 74830" name="adj1"/>
              <a:gd fmla="val -7252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/>
          <p:nvPr/>
        </p:nvSpPr>
        <p:spPr>
          <a:xfrm flipH="1" rot="-5400000">
            <a:off x="6380300" y="33259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4003025" y="654575"/>
            <a:ext cx="27540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6"/>
          <p:cNvSpPr/>
          <p:nvPr/>
        </p:nvSpPr>
        <p:spPr>
          <a:xfrm rot="-5396146">
            <a:off x="3987525" y="1391747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6835750" y="654575"/>
            <a:ext cx="2289600" cy="3645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6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5247125" y="322727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83350" y="654575"/>
            <a:ext cx="3812400" cy="3645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60978" l="1154" r="2654" t="0"/>
          <a:stretch/>
        </p:blipFill>
        <p:spPr>
          <a:xfrm>
            <a:off x="2836599" y="1879912"/>
            <a:ext cx="3880800" cy="8698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50" y="1491650"/>
            <a:ext cx="1595700" cy="136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5">
            <a:alphaModFix/>
          </a:blip>
          <a:srcRect b="7578" l="1014" r="1414" t="11879"/>
          <a:stretch/>
        </p:blipFill>
        <p:spPr>
          <a:xfrm>
            <a:off x="5655050" y="3436475"/>
            <a:ext cx="3245701" cy="90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6">
            <a:alphaModFix/>
          </a:blip>
          <a:srcRect b="70044" l="0" r="2761" t="0"/>
          <a:stretch/>
        </p:blipFill>
        <p:spPr>
          <a:xfrm>
            <a:off x="1471250" y="3387950"/>
            <a:ext cx="3633943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82625"/>
            <a:ext cx="1211800" cy="108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00" y="1583364"/>
            <a:ext cx="2129552" cy="93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4" name="Google Shape;244;p27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0" y="2861575"/>
            <a:ext cx="1211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1471250" y="30560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674950" y="2461700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/>
          <p:nvPr/>
        </p:nvSpPr>
        <p:spPr>
          <a:xfrm rot="5406414">
            <a:off x="1233000" y="3526550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202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</a:t>
            </a: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 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202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125" y="4047200"/>
            <a:ext cx="9144000" cy="10800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9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9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9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2" name="Google Shape;282;p29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9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375" y="1026725"/>
            <a:ext cx="1418100" cy="985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350" y="1133850"/>
            <a:ext cx="3966225" cy="7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6" name="Google Shape;286;p29"/>
          <p:cNvSpPr/>
          <p:nvPr/>
        </p:nvSpPr>
        <p:spPr>
          <a:xfrm>
            <a:off x="7375075" y="12954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29"/>
          <p:cNvPicPr preferRelativeResize="0"/>
          <p:nvPr/>
        </p:nvPicPr>
        <p:blipFill rotWithShape="1">
          <a:blip r:embed="rId8">
            <a:alphaModFix/>
          </a:blip>
          <a:srcRect b="46236" l="0" r="49781" t="0"/>
          <a:stretch/>
        </p:blipFill>
        <p:spPr>
          <a:xfrm>
            <a:off x="2479725" y="2516188"/>
            <a:ext cx="3141500" cy="140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8" name="Google Shape;288;p29"/>
          <p:cNvSpPr/>
          <p:nvPr/>
        </p:nvSpPr>
        <p:spPr>
          <a:xfrm>
            <a:off x="7126400" y="29828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274625" y="11338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0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0"/>
          <p:cNvSpPr/>
          <p:nvPr/>
        </p:nvSpPr>
        <p:spPr>
          <a:xfrm rot="-5396146">
            <a:off x="3995050" y="1752359"/>
            <a:ext cx="267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0"/>
          <p:cNvSpPr/>
          <p:nvPr/>
        </p:nvSpPr>
        <p:spPr>
          <a:xfrm rot="-5395489">
            <a:off x="6778224" y="1727976"/>
            <a:ext cx="228600" cy="37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5" y="1323913"/>
            <a:ext cx="3812400" cy="8043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25" y="1408650"/>
            <a:ext cx="2289601" cy="10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7325" y="1378700"/>
            <a:ext cx="1952750" cy="2048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07" name="Google Shape;307;p30"/>
          <p:cNvSpPr/>
          <p:nvPr/>
        </p:nvSpPr>
        <p:spPr>
          <a:xfrm>
            <a:off x="1831175" y="2000200"/>
            <a:ext cx="1266300" cy="452700"/>
          </a:xfrm>
          <a:prstGeom prst="wedgeRectCallout">
            <a:avLst>
              <a:gd fmla="val 74830" name="adj1"/>
              <a:gd fmla="val -7252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625" y="3138550"/>
            <a:ext cx="5215198" cy="122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09" name="Google Shape;309;p30"/>
          <p:cNvSpPr/>
          <p:nvPr/>
        </p:nvSpPr>
        <p:spPr>
          <a:xfrm>
            <a:off x="5205825" y="322727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202 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315" name="Google Shape;315;p31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97075" y="2908750"/>
            <a:ext cx="1128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471250" y="3056075"/>
            <a:ext cx="3633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1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1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1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963" y="1886950"/>
            <a:ext cx="3906072" cy="90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250" y="1493675"/>
            <a:ext cx="1628400" cy="13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29" name="Google Shape;329;p31"/>
          <p:cNvSpPr/>
          <p:nvPr/>
        </p:nvSpPr>
        <p:spPr>
          <a:xfrm>
            <a:off x="7691300" y="2458025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5" y="1583375"/>
            <a:ext cx="2127301" cy="102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1" name="Google Shape;331;p31"/>
          <p:cNvSpPr/>
          <p:nvPr/>
        </p:nvSpPr>
        <p:spPr>
          <a:xfrm>
            <a:off x="858925" y="172196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650" y="3436475"/>
            <a:ext cx="3203100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75" y="3258391"/>
            <a:ext cx="1128400" cy="9478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34" name="Google Shape;334;p31"/>
          <p:cNvPicPr preferRelativeResize="0"/>
          <p:nvPr/>
        </p:nvPicPr>
        <p:blipFill rotWithShape="1">
          <a:blip r:embed="rId8">
            <a:alphaModFix/>
          </a:blip>
          <a:srcRect b="55131" l="0" r="2486" t="5382"/>
          <a:stretch/>
        </p:blipFill>
        <p:spPr>
          <a:xfrm>
            <a:off x="1471250" y="3397375"/>
            <a:ext cx="3633902" cy="842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35" name="Google Shape;335;p31"/>
          <p:cNvSpPr/>
          <p:nvPr/>
        </p:nvSpPr>
        <p:spPr>
          <a:xfrm rot="5406414">
            <a:off x="1279775" y="3740025"/>
            <a:ext cx="1608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6126425" y="249911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551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6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/>
          <p:nvPr/>
        </p:nvSpPr>
        <p:spPr>
          <a:xfrm>
            <a:off x="6759200" y="2230375"/>
            <a:ext cx="18201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2479700" y="2155225"/>
            <a:ext cx="31737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5127350" y="641850"/>
            <a:ext cx="3867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551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551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125" y="4047200"/>
            <a:ext cx="9144000" cy="10800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L5 Approver: Business Head&gt;&gt;&gt;  L6 Approver: Corp MRPC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3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3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3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1" name="Google Shape;361;p33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3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7053200" y="-160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575" y="1041675"/>
            <a:ext cx="1418100" cy="9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6" name="Google Shape;36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350" y="1178300"/>
            <a:ext cx="3867002" cy="895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7" name="Google Shape;367;p33"/>
          <p:cNvPicPr preferRelativeResize="0"/>
          <p:nvPr/>
        </p:nvPicPr>
        <p:blipFill rotWithShape="1">
          <a:blip r:embed="rId8">
            <a:alphaModFix/>
          </a:blip>
          <a:srcRect b="56217" l="0" r="46749" t="0"/>
          <a:stretch/>
        </p:blipFill>
        <p:spPr>
          <a:xfrm>
            <a:off x="2479700" y="2488150"/>
            <a:ext cx="3173699" cy="140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8" name="Google Shape;368;p33"/>
          <p:cNvSpPr/>
          <p:nvPr/>
        </p:nvSpPr>
        <p:spPr>
          <a:xfrm>
            <a:off x="1218050" y="10945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4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1025637" y="2641075"/>
            <a:ext cx="52152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4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4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4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383" name="Google Shape;3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398675"/>
            <a:ext cx="2289600" cy="95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25" y="3115800"/>
            <a:ext cx="5215198" cy="12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525" y="1352925"/>
            <a:ext cx="3797725" cy="10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86" name="Google Shape;386;p34"/>
          <p:cNvSpPr/>
          <p:nvPr/>
        </p:nvSpPr>
        <p:spPr>
          <a:xfrm>
            <a:off x="2523850" y="1405088"/>
            <a:ext cx="1186200" cy="424200"/>
          </a:xfrm>
          <a:prstGeom prst="wedgeRectCallout">
            <a:avLst>
              <a:gd fmla="val 37726" name="adj1"/>
              <a:gd fmla="val 7315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4175" y="1352925"/>
            <a:ext cx="1975900" cy="218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88" name="Google Shape;388;p34"/>
          <p:cNvSpPr/>
          <p:nvPr/>
        </p:nvSpPr>
        <p:spPr>
          <a:xfrm>
            <a:off x="5215825" y="32015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3216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7"/>
          <p:cNvSpPr txBox="1"/>
          <p:nvPr>
            <p:ph idx="4294967295" type="title"/>
          </p:nvPr>
        </p:nvSpPr>
        <p:spPr>
          <a:xfrm>
            <a:off x="8751675" y="4857750"/>
            <a:ext cx="3069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</a:t>
            </a:r>
            <a:endParaRPr sz="9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960751" cy="5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4" y="1424225"/>
            <a:ext cx="4028249" cy="2680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1" y="1424225"/>
            <a:ext cx="4641716" cy="26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5919075" y="787275"/>
            <a:ext cx="19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608650" y="1916350"/>
            <a:ext cx="1399800" cy="655500"/>
          </a:xfrm>
          <a:prstGeom prst="wedgeRectCallout">
            <a:avLst>
              <a:gd fmla="val -25697" name="adj1"/>
              <a:gd fmla="val 78009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Here,  go to the Transaction Dashboard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056300" y="3002525"/>
            <a:ext cx="5823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551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394" name="Google Shape;394;p35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5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Plant MRPC &gt;&gt;&gt; L3  Approver:  Plant Head &gt;&gt;&gt;  L4 Approver: CORP Finance Head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Business Head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L6 Approver: Corp MRPC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97075" y="2908750"/>
            <a:ext cx="1128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5655050" y="3012125"/>
            <a:ext cx="32457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1465975" y="2811750"/>
            <a:ext cx="36918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5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5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5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50" y="3436475"/>
            <a:ext cx="3203100" cy="7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07" name="Google Shape;407;p35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0" y="1565000"/>
            <a:ext cx="2127300" cy="110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2875" y="1898225"/>
            <a:ext cx="3864526" cy="842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0" name="Google Shape;410;p35"/>
          <p:cNvSpPr/>
          <p:nvPr/>
        </p:nvSpPr>
        <p:spPr>
          <a:xfrm>
            <a:off x="6113800" y="2335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/>
          <p:nvPr/>
        </p:nvSpPr>
        <p:spPr>
          <a:xfrm>
            <a:off x="1608150" y="17417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 rotWithShape="1">
          <a:blip r:embed="rId7">
            <a:alphaModFix/>
          </a:blip>
          <a:srcRect b="50322" l="0" r="3334" t="0"/>
          <a:stretch/>
        </p:blipFill>
        <p:spPr>
          <a:xfrm>
            <a:off x="1477800" y="3134875"/>
            <a:ext cx="3670501" cy="1078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775" y="1489000"/>
            <a:ext cx="1628400" cy="13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14" name="Google Shape;414;p35"/>
          <p:cNvSpPr/>
          <p:nvPr/>
        </p:nvSpPr>
        <p:spPr>
          <a:xfrm>
            <a:off x="7707825" y="2473850"/>
            <a:ext cx="930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800" y="3241750"/>
            <a:ext cx="1113575" cy="905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311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1 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(2)Clic(2)Click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 to Start a 201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7"/>
          <p:cNvSpPr/>
          <p:nvPr/>
        </p:nvSpPr>
        <p:spPr>
          <a:xfrm>
            <a:off x="6745550" y="2230375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2043450" y="2316550"/>
            <a:ext cx="35625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311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125" y="4232075"/>
            <a:ext cx="9144000" cy="8952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7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7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7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0" name="Google Shape;440;p37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7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8375" y="1039975"/>
            <a:ext cx="1404300" cy="95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4275" y="1142725"/>
            <a:ext cx="4069299" cy="84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8">
            <a:alphaModFix/>
          </a:blip>
          <a:srcRect b="53076" l="0" r="51578" t="10097"/>
          <a:stretch/>
        </p:blipFill>
        <p:spPr>
          <a:xfrm>
            <a:off x="2063875" y="2676137"/>
            <a:ext cx="3541948" cy="1439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46" name="Google Shape;446;p37"/>
          <p:cNvSpPr/>
          <p:nvPr/>
        </p:nvSpPr>
        <p:spPr>
          <a:xfrm>
            <a:off x="7337625" y="133670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1236900" y="10945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1281300" y="20600"/>
            <a:ext cx="69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53" name="Google Shape;4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1025625" y="2641075"/>
            <a:ext cx="51744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8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8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8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8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14075"/>
            <a:ext cx="2289600" cy="83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3" name="Google Shape;4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25" y="1448925"/>
            <a:ext cx="3670500" cy="81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4" name="Google Shape;4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475" y="1351225"/>
            <a:ext cx="1972600" cy="199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65" name="Google Shape;465;p38"/>
          <p:cNvPicPr preferRelativeResize="0"/>
          <p:nvPr/>
        </p:nvPicPr>
        <p:blipFill rotWithShape="1">
          <a:blip r:embed="rId7">
            <a:alphaModFix/>
          </a:blip>
          <a:srcRect b="55001" l="0" r="724" t="0"/>
          <a:stretch/>
        </p:blipFill>
        <p:spPr>
          <a:xfrm>
            <a:off x="1025625" y="3129425"/>
            <a:ext cx="5174501" cy="1163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6" name="Google Shape;466;p38"/>
          <p:cNvSpPr/>
          <p:nvPr/>
        </p:nvSpPr>
        <p:spPr>
          <a:xfrm>
            <a:off x="5131500" y="3129425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3067875" y="1393125"/>
            <a:ext cx="1130700" cy="307800"/>
          </a:xfrm>
          <a:prstGeom prst="wedgeRectCallout">
            <a:avLst>
              <a:gd fmla="val -16905" name="adj1"/>
              <a:gd fmla="val 11968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1011075" y="42950"/>
            <a:ext cx="43692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311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473" name="Google Shape;473;p39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83325" y="2908750"/>
            <a:ext cx="1161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5655050" y="3012125"/>
            <a:ext cx="33024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1465975" y="2811750"/>
            <a:ext cx="36918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39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39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9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9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5" y="1598675"/>
            <a:ext cx="2091448" cy="117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87" name="Google Shape;487;p39"/>
          <p:cNvSpPr/>
          <p:nvPr/>
        </p:nvSpPr>
        <p:spPr>
          <a:xfrm>
            <a:off x="1164900" y="18142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475" y="1487550"/>
            <a:ext cx="1581950" cy="127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6">
            <a:alphaModFix/>
          </a:blip>
          <a:srcRect b="68737" l="572" r="651" t="0"/>
          <a:stretch/>
        </p:blipFill>
        <p:spPr>
          <a:xfrm>
            <a:off x="2836600" y="1891175"/>
            <a:ext cx="38808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90" name="Google Shape;4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73" y="3231427"/>
            <a:ext cx="1128300" cy="9978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91" name="Google Shape;49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075" y="3450277"/>
            <a:ext cx="3302324" cy="72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492" name="Google Shape;49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5975" y="3128875"/>
            <a:ext cx="3691799" cy="11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93" name="Google Shape;493;p39"/>
          <p:cNvSpPr/>
          <p:nvPr/>
        </p:nvSpPr>
        <p:spPr>
          <a:xfrm>
            <a:off x="7711475" y="2393125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/>
          <p:nvPr/>
        </p:nvSpPr>
        <p:spPr>
          <a:xfrm>
            <a:off x="6090575" y="2286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>
            <p:ph idx="4294967295" type="title"/>
          </p:nvPr>
        </p:nvSpPr>
        <p:spPr>
          <a:xfrm>
            <a:off x="1161075" y="55038"/>
            <a:ext cx="46413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Conversion Rs.1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501" name="Google Shape;5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0"/>
          <p:cNvSpPr txBox="1"/>
          <p:nvPr/>
        </p:nvSpPr>
        <p:spPr>
          <a:xfrm>
            <a:off x="1161075" y="665025"/>
            <a:ext cx="70092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BUSINESS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</a:rPr>
              <a:t>k to Start a 201 Request</a:t>
            </a:r>
            <a:endParaRPr b="1" sz="12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508" name="Google Shape;5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63" y="2725988"/>
            <a:ext cx="1819976" cy="107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09" name="Google Shape;5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1"/>
          <p:cNvSpPr/>
          <p:nvPr/>
        </p:nvSpPr>
        <p:spPr>
          <a:xfrm>
            <a:off x="6745550" y="2230375"/>
            <a:ext cx="18474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Click Row  to Upload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1"/>
          <p:cNvSpPr/>
          <p:nvPr/>
        </p:nvSpPr>
        <p:spPr>
          <a:xfrm>
            <a:off x="2043450" y="2316550"/>
            <a:ext cx="3562500" cy="32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(5)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5024275" y="641850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Rs.1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3044575" y="579900"/>
            <a:ext cx="1418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Rs.1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L1 Approver: Plant Finance Head &gt;&gt;&gt; L2 Approver:  Plant Head &gt;&gt;&gt;  L3 Approver: CORP Finance Head &gt;&gt;&gt;  L4 Approver: Business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1"/>
          <p:cNvSpPr/>
          <p:nvPr/>
        </p:nvSpPr>
        <p:spPr>
          <a:xfrm rot="-5395500">
            <a:off x="4621913" y="12723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1"/>
          <p:cNvSpPr/>
          <p:nvPr/>
        </p:nvSpPr>
        <p:spPr>
          <a:xfrm rot="5403417">
            <a:off x="6065996" y="2754054"/>
            <a:ext cx="3018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1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50" y="955738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19" name="Google Shape;519;p41"/>
          <p:cNvSpPr/>
          <p:nvPr/>
        </p:nvSpPr>
        <p:spPr>
          <a:xfrm>
            <a:off x="172875" y="5799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41"/>
          <p:cNvSpPr/>
          <p:nvPr/>
        </p:nvSpPr>
        <p:spPr>
          <a:xfrm flipH="1" rot="-5400000">
            <a:off x="8452775" y="2484650"/>
            <a:ext cx="842700" cy="438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7151588" y="3013150"/>
            <a:ext cx="10353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925" y="1051648"/>
            <a:ext cx="1418100" cy="10461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3" name="Google Shape;5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4075" y="1153375"/>
            <a:ext cx="4049402" cy="84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24" name="Google Shape;524;p41"/>
          <p:cNvPicPr preferRelativeResize="0"/>
          <p:nvPr/>
        </p:nvPicPr>
        <p:blipFill rotWithShape="1">
          <a:blip r:embed="rId8">
            <a:alphaModFix/>
          </a:blip>
          <a:srcRect b="62029" l="0" r="70120" t="0"/>
          <a:stretch/>
        </p:blipFill>
        <p:spPr>
          <a:xfrm>
            <a:off x="2043450" y="2701750"/>
            <a:ext cx="3562500" cy="141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25" name="Google Shape;525;p41"/>
          <p:cNvSpPr/>
          <p:nvPr/>
        </p:nvSpPr>
        <p:spPr>
          <a:xfrm>
            <a:off x="7380375" y="1286550"/>
            <a:ext cx="1158900" cy="525900"/>
          </a:xfrm>
          <a:prstGeom prst="wedgeRectCallout">
            <a:avLst>
              <a:gd fmla="val 77021" name="adj1"/>
              <a:gd fmla="val -3156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 Click here to Download template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1199175" y="10945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25625" y="20600"/>
            <a:ext cx="7874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2"/>
          <p:cNvSpPr/>
          <p:nvPr/>
        </p:nvSpPr>
        <p:spPr>
          <a:xfrm>
            <a:off x="125" y="4461225"/>
            <a:ext cx="9144000" cy="682200"/>
          </a:xfrm>
          <a:prstGeom prst="roundRect">
            <a:avLst>
              <a:gd fmla="val 126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1025625" y="2641075"/>
            <a:ext cx="54771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2"/>
          <p:cNvSpPr/>
          <p:nvPr/>
        </p:nvSpPr>
        <p:spPr>
          <a:xfrm flipH="1" rot="-5400000">
            <a:off x="6757525" y="3651175"/>
            <a:ext cx="591000" cy="69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4417413" y="926000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 View the Approval Level &amp; Status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2"/>
          <p:cNvSpPr/>
          <p:nvPr/>
        </p:nvSpPr>
        <p:spPr>
          <a:xfrm rot="-5395593">
            <a:off x="4055975" y="1689975"/>
            <a:ext cx="2340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7078075" y="861800"/>
            <a:ext cx="19920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 to Edit Row, Then Update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2"/>
          <p:cNvSpPr/>
          <p:nvPr/>
        </p:nvSpPr>
        <p:spPr>
          <a:xfrm rot="-5394113">
            <a:off x="6790300" y="1738650"/>
            <a:ext cx="175200" cy="308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2"/>
          <p:cNvSpPr/>
          <p:nvPr/>
        </p:nvSpPr>
        <p:spPr>
          <a:xfrm>
            <a:off x="130525" y="890350"/>
            <a:ext cx="3812400" cy="4242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541" name="Google Shape;5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414075"/>
            <a:ext cx="22896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2" name="Google Shape;5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25" y="1418962"/>
            <a:ext cx="3812400" cy="94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3" name="Google Shape;543;p42"/>
          <p:cNvSpPr/>
          <p:nvPr/>
        </p:nvSpPr>
        <p:spPr>
          <a:xfrm>
            <a:off x="2439950" y="1497450"/>
            <a:ext cx="1130700" cy="307800"/>
          </a:xfrm>
          <a:prstGeom prst="wedgeRectCallout">
            <a:avLst>
              <a:gd fmla="val 52377" name="adj1"/>
              <a:gd fmla="val 11847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 to View status 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75" y="1351800"/>
            <a:ext cx="1992000" cy="2230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45" name="Google Shape;54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938" y="3135300"/>
            <a:ext cx="5446476" cy="115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46" name="Google Shape;546;p42"/>
          <p:cNvSpPr/>
          <p:nvPr/>
        </p:nvSpPr>
        <p:spPr>
          <a:xfrm>
            <a:off x="5421175" y="3192850"/>
            <a:ext cx="979500" cy="10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>
            <p:ph type="title"/>
          </p:nvPr>
        </p:nvSpPr>
        <p:spPr>
          <a:xfrm>
            <a:off x="1011075" y="42950"/>
            <a:ext cx="61188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98" u="sng">
                <a:latin typeface="Times New Roman"/>
                <a:ea typeface="Times New Roman"/>
                <a:cs typeface="Times New Roman"/>
                <a:sym typeface="Times New Roman"/>
              </a:rPr>
              <a:t>Conversion Rs.1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sp>
        <p:nvSpPr>
          <p:cNvPr id="552" name="Google Shape;552;p43"/>
          <p:cNvSpPr txBox="1"/>
          <p:nvPr>
            <p:ph idx="4294967295" type="title"/>
          </p:nvPr>
        </p:nvSpPr>
        <p:spPr>
          <a:xfrm>
            <a:off x="1558900" y="471925"/>
            <a:ext cx="58890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553" name="Google Shape;5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3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L1 Approver: Plant Finance Head &gt;&gt;&gt; L2 Approver:  Plant Head &gt;&gt;&gt;  L3 Approver: CORP Finance Head &gt;&gt;&gt;  L4 Approver: Business Head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2836600" y="1446275"/>
            <a:ext cx="38808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Download 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83325" y="2908750"/>
            <a:ext cx="1161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(7)Action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5655050" y="3012125"/>
            <a:ext cx="3302400" cy="3804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1465975" y="2811750"/>
            <a:ext cx="37209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(6) Click Download Icon to View Records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43"/>
          <p:cNvSpPr/>
          <p:nvPr/>
        </p:nvSpPr>
        <p:spPr>
          <a:xfrm rot="5404835">
            <a:off x="5294775" y="3538700"/>
            <a:ext cx="213300" cy="42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43"/>
          <p:cNvSpPr/>
          <p:nvPr/>
        </p:nvSpPr>
        <p:spPr>
          <a:xfrm rot="-5395500">
            <a:off x="2409563" y="19405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3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7342250" y="1157875"/>
            <a:ext cx="1628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Status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43"/>
          <p:cNvSpPr/>
          <p:nvPr/>
        </p:nvSpPr>
        <p:spPr>
          <a:xfrm rot="5409291">
            <a:off x="1296150" y="3736725"/>
            <a:ext cx="1110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5" name="Google Shape;5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25" y="1583375"/>
            <a:ext cx="2127299" cy="997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6" name="Google Shape;5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250" y="1490662"/>
            <a:ext cx="1628400" cy="14811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7" name="Google Shape;5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700" y="1912525"/>
            <a:ext cx="3880799" cy="70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8" name="Google Shape;5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0" y="3221550"/>
            <a:ext cx="1136250" cy="87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69" name="Google Shape;56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5975" y="3124625"/>
            <a:ext cx="3720801" cy="118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70" name="Google Shape;57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5050" y="3447825"/>
            <a:ext cx="3302399" cy="831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71" name="Google Shape;571;p43"/>
          <p:cNvSpPr/>
          <p:nvPr/>
        </p:nvSpPr>
        <p:spPr>
          <a:xfrm>
            <a:off x="7680200" y="2533400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6143600" y="22869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 txBox="1"/>
          <p:nvPr>
            <p:ph idx="4294967295" type="title"/>
          </p:nvPr>
        </p:nvSpPr>
        <p:spPr>
          <a:xfrm>
            <a:off x="1161075" y="55050"/>
            <a:ext cx="6074700" cy="3936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Inward of Old Invoices (Purchase) </a:t>
            </a:r>
            <a:r>
              <a:rPr b="1" lang="en" sz="2000" u="sng">
                <a:latin typeface="Lato"/>
                <a:ea typeface="Lato"/>
                <a:cs typeface="Lato"/>
                <a:sym typeface="Lato"/>
              </a:rPr>
              <a:t>Movement Transaction</a:t>
            </a:r>
            <a:endParaRPr b="1" sz="20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4"/>
          <p:cNvSpPr txBox="1"/>
          <p:nvPr/>
        </p:nvSpPr>
        <p:spPr>
          <a:xfrm>
            <a:off x="1161075" y="665025"/>
            <a:ext cx="70092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for Approval to Level 1 User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Approval Workflow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less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approves → 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(ii):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invoice date is more than 1 year:</a:t>
            </a:r>
            <a:b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Level 1: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MRPC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reviews and sends to: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       Level 2: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 MMD Head. 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approved →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to SAP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Requester Page Visible Data: - Only data uploaded by the logged-in user,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Download Option: - Filtered by From–To Date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Editability: - Enabled only if status is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Edit After making corrections,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b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4294967295" type="title"/>
          </p:nvPr>
        </p:nvSpPr>
        <p:spPr>
          <a:xfrm>
            <a:off x="646050" y="1534500"/>
            <a:ext cx="7374900" cy="1186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/>
              <a:t>Part no conversion</a:t>
            </a:r>
            <a:r>
              <a:rPr b="1" lang="en" sz="3377"/>
              <a:t> </a:t>
            </a:r>
            <a:endParaRPr b="1" sz="337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/>
              <a:t>( 309 Movement )</a:t>
            </a:r>
            <a:endParaRPr b="1" sz="3377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6" name="Google Shape;5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5"/>
          <p:cNvSpPr/>
          <p:nvPr/>
        </p:nvSpPr>
        <p:spPr>
          <a:xfrm>
            <a:off x="6627525" y="2829825"/>
            <a:ext cx="2272800" cy="299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Add Purchase Here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5467425" y="810400"/>
            <a:ext cx="36459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Purchase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3090225" y="835000"/>
            <a:ext cx="1886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Purchase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0" y="3445875"/>
            <a:ext cx="6429600" cy="1697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</a:t>
            </a:r>
            <a:r>
              <a:rPr lang="en" sz="1200">
                <a:solidFill>
                  <a:schemeClr val="lt1"/>
                </a:solidFill>
              </a:rPr>
              <a:t> Follows Case (i) or Case (ii) based on Invoice Date: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Case (i): Invoice &lt; 1 Year.	Level 1: Corp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 Send to SAP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Case (ii): Invoice &gt; 1 Year. 	Level 1: Corp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Level 2: Corp Finance Head or Corp				</a:t>
            </a:r>
            <a:r>
              <a:rPr lang="en" sz="1200">
                <a:solidFill>
                  <a:schemeClr val="lt1"/>
                </a:solidFill>
              </a:rPr>
              <a:t>MMD </a:t>
            </a:r>
            <a:r>
              <a:rPr lang="en" sz="1200">
                <a:solidFill>
                  <a:schemeClr val="lt1"/>
                </a:solidFill>
              </a:rPr>
              <a:t>Head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Send to SAP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45"/>
          <p:cNvSpPr/>
          <p:nvPr/>
        </p:nvSpPr>
        <p:spPr>
          <a:xfrm rot="-5395500">
            <a:off x="5070113" y="16765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5"/>
          <p:cNvSpPr/>
          <p:nvPr/>
        </p:nvSpPr>
        <p:spPr>
          <a:xfrm rot="-5395422">
            <a:off x="2704701" y="15786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3" name="Google Shape;5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25" y="1281914"/>
            <a:ext cx="2385307" cy="1377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94" name="Google Shape;594;p45"/>
          <p:cNvSpPr/>
          <p:nvPr/>
        </p:nvSpPr>
        <p:spPr>
          <a:xfrm>
            <a:off x="182925" y="916900"/>
            <a:ext cx="23853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225" y="1322275"/>
            <a:ext cx="1855225" cy="12967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450" y="1322263"/>
            <a:ext cx="3645850" cy="119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7525" y="3195525"/>
            <a:ext cx="2272800" cy="186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98" name="Google Shape;598;p45"/>
          <p:cNvSpPr/>
          <p:nvPr/>
        </p:nvSpPr>
        <p:spPr>
          <a:xfrm rot="4755">
            <a:off x="7655474" y="2464272"/>
            <a:ext cx="216900" cy="29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5"/>
          <p:cNvSpPr/>
          <p:nvPr/>
        </p:nvSpPr>
        <p:spPr>
          <a:xfrm>
            <a:off x="7617750" y="1323825"/>
            <a:ext cx="1056300" cy="452700"/>
          </a:xfrm>
          <a:prstGeom prst="wedgeRectCallout">
            <a:avLst>
              <a:gd fmla="val 82136" name="adj1"/>
              <a:gd fmla="val 51436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(3)Click here to add Purchase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00" name="Google Shape;600;p45"/>
          <p:cNvSpPr/>
          <p:nvPr/>
        </p:nvSpPr>
        <p:spPr>
          <a:xfrm>
            <a:off x="1397225" y="1521050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Resubmit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(Requester)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(2)Clic(2)Click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to Start a 201 Request</a:t>
            </a:r>
            <a:endParaRPr b="1"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6" name="Google Shape;6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/>
          <p:nvPr/>
        </p:nvSpPr>
        <p:spPr>
          <a:xfrm>
            <a:off x="6331750" y="739500"/>
            <a:ext cx="258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Purchase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46"/>
          <p:cNvSpPr/>
          <p:nvPr/>
        </p:nvSpPr>
        <p:spPr>
          <a:xfrm>
            <a:off x="3047725" y="654975"/>
            <a:ext cx="26274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View Status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46"/>
          <p:cNvSpPr/>
          <p:nvPr/>
        </p:nvSpPr>
        <p:spPr>
          <a:xfrm rot="-5395500">
            <a:off x="5848788" y="14882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46"/>
          <p:cNvSpPr/>
          <p:nvPr/>
        </p:nvSpPr>
        <p:spPr>
          <a:xfrm rot="-5395422">
            <a:off x="2657964" y="1416362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19725" y="792750"/>
            <a:ext cx="24978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(1)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2" name="Google Shape;6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651" y="1153025"/>
            <a:ext cx="2627376" cy="101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3" name="Google Shape;6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5" y="1167100"/>
            <a:ext cx="2434298" cy="982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4" name="Google Shape;6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750" y="1258800"/>
            <a:ext cx="2497825" cy="212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5" name="Google Shape;61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163" y="2832975"/>
            <a:ext cx="1383025" cy="950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1376" y="2972650"/>
            <a:ext cx="1672500" cy="769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17" name="Google Shape;617;p46"/>
          <p:cNvSpPr/>
          <p:nvPr/>
        </p:nvSpPr>
        <p:spPr>
          <a:xfrm>
            <a:off x="0" y="3904875"/>
            <a:ext cx="9144000" cy="1238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</a:t>
            </a:r>
            <a:r>
              <a:rPr lang="en" sz="1000">
                <a:solidFill>
                  <a:schemeClr val="lt1"/>
                </a:solidFill>
              </a:rPr>
              <a:t> Follows Case (i) or Case (ii) based on Invoice Date: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Case (i): Invoice &lt; 1 Year.	Level 1: Corp MRPC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 Send to SAP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Case (ii): Invoice &gt; 1 Year. 	Level 1: Corp MRPC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Level 2: Corp Finance Head or Corp MMD Head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Send to SAP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2180025" y="175222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1475725" y="2357700"/>
            <a:ext cx="1708200" cy="5883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4196325" y="2357700"/>
            <a:ext cx="14187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4916850" y="338792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2" name="Google Shape;622;p46"/>
          <p:cNvSpPr/>
          <p:nvPr/>
        </p:nvSpPr>
        <p:spPr>
          <a:xfrm rot="5404500">
            <a:off x="5876775" y="2649688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6"/>
          <p:cNvSpPr/>
          <p:nvPr/>
        </p:nvSpPr>
        <p:spPr>
          <a:xfrm rot="5404500">
            <a:off x="3584425" y="29086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"/>
          <p:cNvSpPr txBox="1"/>
          <p:nvPr>
            <p:ph type="title"/>
          </p:nvPr>
        </p:nvSpPr>
        <p:spPr>
          <a:xfrm>
            <a:off x="1011075" y="42950"/>
            <a:ext cx="77100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Purchase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9" name="Google Shape;6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7"/>
          <p:cNvSpPr/>
          <p:nvPr/>
        </p:nvSpPr>
        <p:spPr>
          <a:xfrm>
            <a:off x="33500" y="7662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47"/>
          <p:cNvSpPr/>
          <p:nvPr/>
        </p:nvSpPr>
        <p:spPr>
          <a:xfrm>
            <a:off x="2619225" y="708450"/>
            <a:ext cx="36882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View Records,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Take Action Case i) or Case ii)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6702125" y="657175"/>
            <a:ext cx="2334900" cy="3633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Click the "View" icon to see Purchaser details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7"/>
          <p:cNvSpPr/>
          <p:nvPr/>
        </p:nvSpPr>
        <p:spPr>
          <a:xfrm rot="-5395500">
            <a:off x="2164338" y="13963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47"/>
          <p:cNvSpPr/>
          <p:nvPr/>
        </p:nvSpPr>
        <p:spPr>
          <a:xfrm rot="-5395500">
            <a:off x="6280713" y="12174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7"/>
          <p:cNvSpPr/>
          <p:nvPr/>
        </p:nvSpPr>
        <p:spPr>
          <a:xfrm>
            <a:off x="7065550" y="2290600"/>
            <a:ext cx="15396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i)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7273450" y="1921138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 </a:t>
            </a:r>
            <a:endParaRPr/>
          </a:p>
        </p:txBody>
      </p:sp>
      <p:pic>
        <p:nvPicPr>
          <p:cNvPr id="637" name="Google Shape;6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5" y="1101913"/>
            <a:ext cx="2060326" cy="889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8" name="Google Shape;6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225" y="1170375"/>
            <a:ext cx="3675800" cy="75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39" name="Google Shape;6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402" y="2660750"/>
            <a:ext cx="1498751" cy="83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0" name="Google Shape;64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2275" y="1070625"/>
            <a:ext cx="2334825" cy="71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41" name="Google Shape;64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5600" y="2583099"/>
            <a:ext cx="1767300" cy="125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42" name="Google Shape;642;p47"/>
          <p:cNvSpPr/>
          <p:nvPr/>
        </p:nvSpPr>
        <p:spPr>
          <a:xfrm>
            <a:off x="4854025" y="1968888"/>
            <a:ext cx="9141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</a:t>
            </a:r>
            <a:endParaRPr/>
          </a:p>
        </p:txBody>
      </p:sp>
      <p:pic>
        <p:nvPicPr>
          <p:cNvPr id="643" name="Google Shape;6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0450" y="2642050"/>
            <a:ext cx="1629300" cy="10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44" name="Google Shape;644;p47"/>
          <p:cNvSpPr/>
          <p:nvPr/>
        </p:nvSpPr>
        <p:spPr>
          <a:xfrm>
            <a:off x="0" y="4072575"/>
            <a:ext cx="9144000" cy="10710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workflow :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Case (i): Invoice &lt; 1 Year.	Level 1: Corp MRPC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 Send to SAP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Case (ii): Invoice &gt; 1 Year. 	Level 1: Corp MRPC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Level 2: Corp Finance Head or Corp MMD  Head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</a:t>
            </a:r>
            <a:r>
              <a:rPr lang="en" sz="1000">
                <a:solidFill>
                  <a:schemeClr val="lt1"/>
                </a:solidFill>
              </a:rPr>
              <a:t> Send to SAP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47"/>
          <p:cNvSpPr/>
          <p:nvPr/>
        </p:nvSpPr>
        <p:spPr>
          <a:xfrm>
            <a:off x="5687425" y="15341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6461150" y="2781263"/>
            <a:ext cx="417000" cy="22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</p:txBody>
      </p:sp>
      <p:sp>
        <p:nvSpPr>
          <p:cNvPr id="647" name="Google Shape;647;p47"/>
          <p:cNvSpPr/>
          <p:nvPr/>
        </p:nvSpPr>
        <p:spPr>
          <a:xfrm rot="5404500">
            <a:off x="6555038" y="29692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4465600" y="2244350"/>
            <a:ext cx="176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ii) a.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47"/>
          <p:cNvSpPr/>
          <p:nvPr/>
        </p:nvSpPr>
        <p:spPr>
          <a:xfrm rot="5404500">
            <a:off x="3936313" y="295335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47"/>
          <p:cNvSpPr/>
          <p:nvPr/>
        </p:nvSpPr>
        <p:spPr>
          <a:xfrm>
            <a:off x="2070350" y="2279250"/>
            <a:ext cx="1629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ii) b.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7"/>
          <p:cNvSpPr/>
          <p:nvPr/>
        </p:nvSpPr>
        <p:spPr>
          <a:xfrm>
            <a:off x="1198075" y="1458413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/>
          <p:nvPr/>
        </p:nvSpPr>
        <p:spPr>
          <a:xfrm flipH="1" rot="-5400000">
            <a:off x="8410325" y="2299213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 txBox="1"/>
          <p:nvPr>
            <p:ph idx="4294967295" type="title"/>
          </p:nvPr>
        </p:nvSpPr>
        <p:spPr>
          <a:xfrm>
            <a:off x="1161075" y="55050"/>
            <a:ext cx="68637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 Inward of Old Invoices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Service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659" name="Google Shape;6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Service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CORP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Level 3 : CORP FINANCE HEAD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 txBox="1"/>
          <p:nvPr>
            <p:ph type="title"/>
          </p:nvPr>
        </p:nvSpPr>
        <p:spPr>
          <a:xfrm>
            <a:off x="1057500" y="45200"/>
            <a:ext cx="7833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0"/>
              </a:spcAft>
              <a:buNone/>
            </a:pP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Request (Requester) 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99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6" name="Google Shape;6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/>
          <p:nvPr/>
        </p:nvSpPr>
        <p:spPr>
          <a:xfrm>
            <a:off x="4996088" y="657663"/>
            <a:ext cx="4069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Requester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49"/>
          <p:cNvSpPr/>
          <p:nvPr/>
        </p:nvSpPr>
        <p:spPr>
          <a:xfrm>
            <a:off x="2993025" y="819700"/>
            <a:ext cx="15267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(2)Click to Start a Service Request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L2 Approver: CORP MRPC &gt;&gt;&gt;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L3 Approver: CORP Finance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49"/>
          <p:cNvSpPr/>
          <p:nvPr/>
        </p:nvSpPr>
        <p:spPr>
          <a:xfrm rot="-5395500">
            <a:off x="4661550" y="15121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49"/>
          <p:cNvSpPr/>
          <p:nvPr/>
        </p:nvSpPr>
        <p:spPr>
          <a:xfrm rot="-5395422">
            <a:off x="2578001" y="157717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2" name="Google Shape;6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1222163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73" name="Google Shape;673;p49"/>
          <p:cNvSpPr/>
          <p:nvPr/>
        </p:nvSpPr>
        <p:spPr>
          <a:xfrm>
            <a:off x="172763" y="819700"/>
            <a:ext cx="22071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(1)Transaction Page Navigation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425" y="1294727"/>
            <a:ext cx="1526600" cy="120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5" name="Google Shape;67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287" y="1157463"/>
            <a:ext cx="4012826" cy="88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76" name="Google Shape;67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5250" y="2684500"/>
            <a:ext cx="2152325" cy="145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77" name="Google Shape;677;p49"/>
          <p:cNvSpPr/>
          <p:nvPr/>
        </p:nvSpPr>
        <p:spPr>
          <a:xfrm>
            <a:off x="4665300" y="2191850"/>
            <a:ext cx="2152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(4)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 Requester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49"/>
          <p:cNvSpPr/>
          <p:nvPr/>
        </p:nvSpPr>
        <p:spPr>
          <a:xfrm>
            <a:off x="7874150" y="2191850"/>
            <a:ext cx="1056300" cy="452700"/>
          </a:xfrm>
          <a:prstGeom prst="wedgeRectCallout">
            <a:avLst>
              <a:gd fmla="val 50007" name="adj1"/>
              <a:gd fmla="val -17949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79" name="Google Shape;679;p49"/>
          <p:cNvSpPr/>
          <p:nvPr/>
        </p:nvSpPr>
        <p:spPr>
          <a:xfrm flipH="1" rot="-5400000">
            <a:off x="6902313" y="2418938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9"/>
          <p:cNvSpPr/>
          <p:nvPr/>
        </p:nvSpPr>
        <p:spPr>
          <a:xfrm>
            <a:off x="1274625" y="1429363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 txBox="1"/>
          <p:nvPr>
            <p:ph type="title"/>
          </p:nvPr>
        </p:nvSpPr>
        <p:spPr>
          <a:xfrm>
            <a:off x="1057500" y="45200"/>
            <a:ext cx="78465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Resubmit (Requester) 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6" name="Google Shape;6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0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</a:t>
            </a: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 L2 Approver: CORP MRPC &gt;&gt;&gt; L3 Approver: CORP Finance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0"/>
          <p:cNvSpPr/>
          <p:nvPr/>
        </p:nvSpPr>
        <p:spPr>
          <a:xfrm rot="-5395500">
            <a:off x="3263113" y="13869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50"/>
          <p:cNvSpPr/>
          <p:nvPr/>
        </p:nvSpPr>
        <p:spPr>
          <a:xfrm rot="-5395422">
            <a:off x="2609176" y="1277425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226450" y="751800"/>
            <a:ext cx="28494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</a:rPr>
              <a:t>(1)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025" y="2822525"/>
            <a:ext cx="1344100" cy="12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92" name="Google Shape;6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50" y="1138950"/>
            <a:ext cx="2849402" cy="9127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93" name="Google Shape;69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600" y="1257700"/>
            <a:ext cx="2627401" cy="9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94" name="Google Shape;69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475" y="1979675"/>
            <a:ext cx="2546200" cy="19171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695" name="Google Shape;69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5988" y="3036350"/>
            <a:ext cx="1879675" cy="99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96" name="Google Shape;696;p50"/>
          <p:cNvSpPr/>
          <p:nvPr/>
        </p:nvSpPr>
        <p:spPr>
          <a:xfrm>
            <a:off x="3667050" y="773950"/>
            <a:ext cx="26274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View Status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50"/>
          <p:cNvSpPr/>
          <p:nvPr/>
        </p:nvSpPr>
        <p:spPr>
          <a:xfrm>
            <a:off x="6464975" y="1483050"/>
            <a:ext cx="258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Service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0"/>
          <p:cNvSpPr/>
          <p:nvPr/>
        </p:nvSpPr>
        <p:spPr>
          <a:xfrm>
            <a:off x="4196325" y="2357700"/>
            <a:ext cx="14187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50"/>
          <p:cNvSpPr/>
          <p:nvPr/>
        </p:nvSpPr>
        <p:spPr>
          <a:xfrm rot="5403562">
            <a:off x="5831674" y="2952841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50"/>
          <p:cNvSpPr/>
          <p:nvPr/>
        </p:nvSpPr>
        <p:spPr>
          <a:xfrm rot="5403570">
            <a:off x="3567999" y="3043028"/>
            <a:ext cx="288900" cy="58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50"/>
          <p:cNvSpPr/>
          <p:nvPr/>
        </p:nvSpPr>
        <p:spPr>
          <a:xfrm>
            <a:off x="1255925" y="2397150"/>
            <a:ext cx="1879800" cy="5883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4890200" y="361037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50"/>
          <p:cNvSpPr/>
          <p:nvPr/>
        </p:nvSpPr>
        <p:spPr>
          <a:xfrm>
            <a:off x="2776150" y="170992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4" name="Google Shape;704;p50"/>
          <p:cNvSpPr/>
          <p:nvPr/>
        </p:nvSpPr>
        <p:spPr>
          <a:xfrm flipH="1" rot="10800000">
            <a:off x="7092125" y="960325"/>
            <a:ext cx="877800" cy="446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1"/>
          <p:cNvSpPr txBox="1"/>
          <p:nvPr>
            <p:ph type="title"/>
          </p:nvPr>
        </p:nvSpPr>
        <p:spPr>
          <a:xfrm>
            <a:off x="1011075" y="42950"/>
            <a:ext cx="79653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Inward of Old Invoices Service Movement Transaction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0" name="Google Shape;7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1"/>
          <p:cNvSpPr/>
          <p:nvPr/>
        </p:nvSpPr>
        <p:spPr>
          <a:xfrm>
            <a:off x="0" y="4255000"/>
            <a:ext cx="9144000" cy="8886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 L2 Approver: CORP MRPC &gt;&gt;&gt; L3 Approver: CORP Finance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51"/>
          <p:cNvSpPr/>
          <p:nvPr/>
        </p:nvSpPr>
        <p:spPr>
          <a:xfrm>
            <a:off x="100788" y="1504025"/>
            <a:ext cx="22947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51"/>
          <p:cNvSpPr/>
          <p:nvPr/>
        </p:nvSpPr>
        <p:spPr>
          <a:xfrm>
            <a:off x="2981875" y="1446275"/>
            <a:ext cx="49749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Records,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51"/>
          <p:cNvSpPr/>
          <p:nvPr/>
        </p:nvSpPr>
        <p:spPr>
          <a:xfrm>
            <a:off x="6372850" y="2906575"/>
            <a:ext cx="19185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Click APProver Icon Take Action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1"/>
          <p:cNvSpPr/>
          <p:nvPr/>
        </p:nvSpPr>
        <p:spPr>
          <a:xfrm rot="-5395500">
            <a:off x="25653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51"/>
          <p:cNvSpPr/>
          <p:nvPr/>
        </p:nvSpPr>
        <p:spPr>
          <a:xfrm rot="-5395500">
            <a:off x="6915213" y="20130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7" name="Google Shape;7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0" y="1831275"/>
            <a:ext cx="2259683" cy="888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8" name="Google Shape;7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871" y="1862628"/>
            <a:ext cx="4974823" cy="8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19" name="Google Shape;71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500" y="3405900"/>
            <a:ext cx="1858500" cy="74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20" name="Google Shape;720;p51"/>
          <p:cNvSpPr txBox="1"/>
          <p:nvPr>
            <p:ph idx="4294967295" type="title"/>
          </p:nvPr>
        </p:nvSpPr>
        <p:spPr>
          <a:xfrm>
            <a:off x="1245575" y="508425"/>
            <a:ext cx="28824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14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Action: View the Service order details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After View the order , then Take Action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Last Level Approver send ( Sap)- check box</a:t>
            </a:r>
            <a:endParaRPr sz="900"/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21" name="Google Shape;721;p51"/>
          <p:cNvSpPr/>
          <p:nvPr/>
        </p:nvSpPr>
        <p:spPr>
          <a:xfrm>
            <a:off x="7238325" y="2279250"/>
            <a:ext cx="4623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1366275" y="215103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/>
          <p:nvPr/>
        </p:nvSpPr>
        <p:spPr>
          <a:xfrm rot="5404500">
            <a:off x="5721763" y="34109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4" name="Google Shape;724;p51"/>
          <p:cNvPicPr preferRelativeResize="0"/>
          <p:nvPr/>
        </p:nvPicPr>
        <p:blipFill rotWithShape="1">
          <a:blip r:embed="rId5">
            <a:alphaModFix/>
          </a:blip>
          <a:srcRect b="13966" l="86119" r="4587" t="40119"/>
          <a:stretch/>
        </p:blipFill>
        <p:spPr>
          <a:xfrm>
            <a:off x="3645262" y="3429850"/>
            <a:ext cx="1771774" cy="77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25" name="Google Shape;725;p51"/>
          <p:cNvSpPr/>
          <p:nvPr/>
        </p:nvSpPr>
        <p:spPr>
          <a:xfrm>
            <a:off x="4626900" y="3703800"/>
            <a:ext cx="4170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3628600" y="2849600"/>
            <a:ext cx="1805100" cy="531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Select checkbox to send SAP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8350950" y="2335950"/>
            <a:ext cx="726300" cy="888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"/>
          <p:cNvSpPr txBox="1"/>
          <p:nvPr>
            <p:ph idx="4294967295" type="title"/>
          </p:nvPr>
        </p:nvSpPr>
        <p:spPr>
          <a:xfrm>
            <a:off x="1161075" y="55050"/>
            <a:ext cx="5570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Movement Transaction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734" name="Google Shape;7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2"/>
          <p:cNvSpPr txBox="1"/>
          <p:nvPr/>
        </p:nvSpPr>
        <p:spPr>
          <a:xfrm>
            <a:off x="1161075" y="665025"/>
            <a:ext cx="70092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For Purchase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2.Add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 : PLANT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8293" lvl="0" marL="876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3 : PLANT HEAD (after 3 approval finished mail trigger to the gate office)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Waiting, New, Rejected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 Select rows using Edit After making corrections, Resubmit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Order Insert Later (If Not Update PO Mail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Approval’s)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3"/>
          <p:cNvSpPr txBox="1"/>
          <p:nvPr>
            <p:ph type="title"/>
          </p:nvPr>
        </p:nvSpPr>
        <p:spPr>
          <a:xfrm>
            <a:off x="1057500" y="45200"/>
            <a:ext cx="72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 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Movement Transaction 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Request (Requester) 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1" name="Google Shape;7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3"/>
          <p:cNvSpPr/>
          <p:nvPr/>
        </p:nvSpPr>
        <p:spPr>
          <a:xfrm>
            <a:off x="5225725" y="881625"/>
            <a:ext cx="38679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</a:t>
            </a:r>
            <a:r>
              <a:rPr b="1" lang="en">
                <a:solidFill>
                  <a:schemeClr val="lt1"/>
                </a:solidFill>
              </a:rPr>
              <a:t>Emergency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Requester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53"/>
          <p:cNvSpPr/>
          <p:nvPr/>
        </p:nvSpPr>
        <p:spPr>
          <a:xfrm>
            <a:off x="3027800" y="1117450"/>
            <a:ext cx="1640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Start a Emergency Request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53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L1 Approver: Plant MRPC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L2 Approver: Plant Finance Head &gt;&gt;&gt; L3 Approver:  Plant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53"/>
          <p:cNvSpPr/>
          <p:nvPr/>
        </p:nvSpPr>
        <p:spPr>
          <a:xfrm rot="-5395500">
            <a:off x="4788463" y="1976600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3"/>
          <p:cNvSpPr/>
          <p:nvPr/>
        </p:nvSpPr>
        <p:spPr>
          <a:xfrm rot="-5395422">
            <a:off x="2622501" y="1943000"/>
            <a:ext cx="2253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50" y="1595313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48" name="Google Shape;748;p53"/>
          <p:cNvSpPr/>
          <p:nvPr/>
        </p:nvSpPr>
        <p:spPr>
          <a:xfrm>
            <a:off x="206075" y="1117450"/>
            <a:ext cx="22071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(1)Transaction Page Navigation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53"/>
          <p:cNvSpPr/>
          <p:nvPr/>
        </p:nvSpPr>
        <p:spPr>
          <a:xfrm>
            <a:off x="1321775" y="1789525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0" name="Google Shape;75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125" y="1595324"/>
            <a:ext cx="1557575" cy="12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51" name="Google Shape;75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725" y="1404025"/>
            <a:ext cx="3867751" cy="97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52" name="Google Shape;75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400" y="3001925"/>
            <a:ext cx="1996800" cy="120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53" name="Google Shape;753;p53"/>
          <p:cNvSpPr/>
          <p:nvPr/>
        </p:nvSpPr>
        <p:spPr>
          <a:xfrm>
            <a:off x="7960750" y="2299550"/>
            <a:ext cx="1056300" cy="452700"/>
          </a:xfrm>
          <a:prstGeom prst="wedgeRectCallout">
            <a:avLst>
              <a:gd fmla="val 50007" name="adj1"/>
              <a:gd fmla="val -179490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 here to add Service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54" name="Google Shape;754;p53"/>
          <p:cNvSpPr/>
          <p:nvPr/>
        </p:nvSpPr>
        <p:spPr>
          <a:xfrm>
            <a:off x="4887400" y="2522225"/>
            <a:ext cx="19968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(4)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 Requester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53"/>
          <p:cNvSpPr/>
          <p:nvPr/>
        </p:nvSpPr>
        <p:spPr>
          <a:xfrm flipH="1" rot="-5400000">
            <a:off x="7135438" y="2938463"/>
            <a:ext cx="887100" cy="432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4"/>
          <p:cNvSpPr txBox="1"/>
          <p:nvPr>
            <p:ph type="title"/>
          </p:nvPr>
        </p:nvSpPr>
        <p:spPr>
          <a:xfrm>
            <a:off x="1057500" y="45200"/>
            <a:ext cx="78465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1800" u="sng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 Movement Transaction Resubmit (Requester) 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1" name="Google Shape;7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4"/>
          <p:cNvSpPr/>
          <p:nvPr/>
        </p:nvSpPr>
        <p:spPr>
          <a:xfrm rot="-5395500">
            <a:off x="3263113" y="138696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54"/>
          <p:cNvSpPr/>
          <p:nvPr/>
        </p:nvSpPr>
        <p:spPr>
          <a:xfrm>
            <a:off x="226450" y="751800"/>
            <a:ext cx="2849400" cy="3462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(1)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Requester Page After Rejected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4" name="Google Shape;7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025" y="2822525"/>
            <a:ext cx="1344100" cy="1251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65" name="Google Shape;7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988" y="3036350"/>
            <a:ext cx="1879675" cy="99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66" name="Google Shape;766;p54"/>
          <p:cNvSpPr/>
          <p:nvPr/>
        </p:nvSpPr>
        <p:spPr>
          <a:xfrm>
            <a:off x="3679600" y="751800"/>
            <a:ext cx="26718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(2)Click to View Status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p54"/>
          <p:cNvSpPr/>
          <p:nvPr/>
        </p:nvSpPr>
        <p:spPr>
          <a:xfrm>
            <a:off x="6464975" y="1483050"/>
            <a:ext cx="25872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(3)Click Row to Edit Service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54"/>
          <p:cNvSpPr/>
          <p:nvPr/>
        </p:nvSpPr>
        <p:spPr>
          <a:xfrm>
            <a:off x="4196325" y="2357700"/>
            <a:ext cx="1418700" cy="4281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(4)Click Here to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54"/>
          <p:cNvSpPr/>
          <p:nvPr/>
        </p:nvSpPr>
        <p:spPr>
          <a:xfrm rot="5403562">
            <a:off x="5831674" y="2952841"/>
            <a:ext cx="289500" cy="54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54"/>
          <p:cNvSpPr/>
          <p:nvPr/>
        </p:nvSpPr>
        <p:spPr>
          <a:xfrm rot="5403570">
            <a:off x="3567999" y="3043028"/>
            <a:ext cx="288900" cy="58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54"/>
          <p:cNvSpPr/>
          <p:nvPr/>
        </p:nvSpPr>
        <p:spPr>
          <a:xfrm>
            <a:off x="1255925" y="2397150"/>
            <a:ext cx="1879800" cy="5883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(5)After editing, add a comment &amp; Resubmit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2" name="Google Shape;772;p54"/>
          <p:cNvSpPr/>
          <p:nvPr/>
        </p:nvSpPr>
        <p:spPr>
          <a:xfrm>
            <a:off x="4890200" y="3610375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3" name="Google Shape;773;p54"/>
          <p:cNvSpPr/>
          <p:nvPr/>
        </p:nvSpPr>
        <p:spPr>
          <a:xfrm>
            <a:off x="3468875" y="2531938"/>
            <a:ext cx="299700" cy="28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p54"/>
          <p:cNvSpPr/>
          <p:nvPr/>
        </p:nvSpPr>
        <p:spPr>
          <a:xfrm flipH="1" rot="10800000">
            <a:off x="7092125" y="960325"/>
            <a:ext cx="877800" cy="446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450" y="1133300"/>
            <a:ext cx="2849401" cy="80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76" name="Google Shape;77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9018" y="2024774"/>
            <a:ext cx="2512308" cy="167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9600" y="1247300"/>
            <a:ext cx="2717625" cy="9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4"/>
          <p:cNvSpPr/>
          <p:nvPr/>
        </p:nvSpPr>
        <p:spPr>
          <a:xfrm>
            <a:off x="125" y="4284575"/>
            <a:ext cx="9144000" cy="842700"/>
          </a:xfrm>
          <a:prstGeom prst="roundRect">
            <a:avLst>
              <a:gd fmla="val 1064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(6) Approval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4294967295" type="title"/>
          </p:nvPr>
        </p:nvSpPr>
        <p:spPr>
          <a:xfrm>
            <a:off x="1042175" y="55050"/>
            <a:ext cx="8063100" cy="4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309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5"/>
          <p:cNvSpPr txBox="1"/>
          <p:nvPr>
            <p:ph type="title"/>
          </p:nvPr>
        </p:nvSpPr>
        <p:spPr>
          <a:xfrm>
            <a:off x="1011075" y="42950"/>
            <a:ext cx="77100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Emergency Procurement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 Movement Transaction 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Approval (Approver)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4" name="Google Shape;7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5"/>
          <p:cNvSpPr/>
          <p:nvPr/>
        </p:nvSpPr>
        <p:spPr>
          <a:xfrm>
            <a:off x="0" y="4334575"/>
            <a:ext cx="9144000" cy="769800"/>
          </a:xfrm>
          <a:prstGeom prst="roundRect">
            <a:avLst>
              <a:gd fmla="val 1287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(4)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MRPC &gt;&gt;&gt; L2 Approver: Plant Finance Head &gt;&gt;&gt; L3 Approver:  Plant Head  &gt;&gt;&gt; Send to  SAP.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55"/>
          <p:cNvSpPr/>
          <p:nvPr/>
        </p:nvSpPr>
        <p:spPr>
          <a:xfrm>
            <a:off x="211525" y="1344675"/>
            <a:ext cx="2499900" cy="3459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(1)Approver Home Page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55"/>
          <p:cNvSpPr/>
          <p:nvPr/>
        </p:nvSpPr>
        <p:spPr>
          <a:xfrm>
            <a:off x="3628600" y="1191900"/>
            <a:ext cx="4531500" cy="408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Records, Take Action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55"/>
          <p:cNvSpPr/>
          <p:nvPr/>
        </p:nvSpPr>
        <p:spPr>
          <a:xfrm rot="-5395500">
            <a:off x="2899963" y="2184413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9" name="Google Shape;7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00" y="1760676"/>
            <a:ext cx="2452701" cy="141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790" name="Google Shape;7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600" y="1690575"/>
            <a:ext cx="4514873" cy="10495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91" name="Google Shape;791;p55"/>
          <p:cNvSpPr txBox="1"/>
          <p:nvPr>
            <p:ph idx="4294967295" type="title"/>
          </p:nvPr>
        </p:nvSpPr>
        <p:spPr>
          <a:xfrm>
            <a:off x="1245575" y="508425"/>
            <a:ext cx="2984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14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Action: View the Emergency details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After View the order , then Take Action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Last Level Approver Send ( Sap)- check box</a:t>
            </a:r>
            <a:endParaRPr sz="900"/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2" name="Google Shape;792;p55"/>
          <p:cNvSpPr/>
          <p:nvPr/>
        </p:nvSpPr>
        <p:spPr>
          <a:xfrm>
            <a:off x="6372850" y="2906575"/>
            <a:ext cx="19185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(3) Click APProver Icon Take Action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3" name="Google Shape;79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500" y="3405900"/>
            <a:ext cx="1858500" cy="74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94" name="Google Shape;794;p55"/>
          <p:cNvSpPr/>
          <p:nvPr/>
        </p:nvSpPr>
        <p:spPr>
          <a:xfrm rot="5404500">
            <a:off x="5721763" y="341097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5" name="Google Shape;795;p55"/>
          <p:cNvPicPr preferRelativeResize="0"/>
          <p:nvPr/>
        </p:nvPicPr>
        <p:blipFill rotWithShape="1">
          <a:blip r:embed="rId7">
            <a:alphaModFix/>
          </a:blip>
          <a:srcRect b="13966" l="86119" r="4587" t="40119"/>
          <a:stretch/>
        </p:blipFill>
        <p:spPr>
          <a:xfrm>
            <a:off x="3645262" y="3429850"/>
            <a:ext cx="1771774" cy="77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96" name="Google Shape;796;p55"/>
          <p:cNvSpPr/>
          <p:nvPr/>
        </p:nvSpPr>
        <p:spPr>
          <a:xfrm>
            <a:off x="4626900" y="3703800"/>
            <a:ext cx="4170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p55"/>
          <p:cNvSpPr/>
          <p:nvPr/>
        </p:nvSpPr>
        <p:spPr>
          <a:xfrm>
            <a:off x="3628600" y="2849600"/>
            <a:ext cx="1805100" cy="5310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Select checkbox to send SAP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55"/>
          <p:cNvSpPr/>
          <p:nvPr/>
        </p:nvSpPr>
        <p:spPr>
          <a:xfrm>
            <a:off x="7539875" y="2323088"/>
            <a:ext cx="6036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5"/>
          <p:cNvSpPr/>
          <p:nvPr/>
        </p:nvSpPr>
        <p:spPr>
          <a:xfrm>
            <a:off x="8350950" y="2335950"/>
            <a:ext cx="726300" cy="888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2032500" y="2323102"/>
            <a:ext cx="678900" cy="34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8"/>
          <p:cNvSpPr/>
          <p:nvPr/>
        </p:nvSpPr>
        <p:spPr>
          <a:xfrm flipH="1" rot="10800000">
            <a:off x="-10550" y="-6150"/>
            <a:ext cx="4868700" cy="3121500"/>
          </a:xfrm>
          <a:prstGeom prst="snip1Rect">
            <a:avLst>
              <a:gd fmla="val 178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18" name="Google Shape;818;p58"/>
          <p:cNvSpPr txBox="1"/>
          <p:nvPr>
            <p:ph idx="4294967295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4294967295" type="title"/>
          </p:nvPr>
        </p:nvSpPr>
        <p:spPr>
          <a:xfrm>
            <a:off x="1056825" y="13525"/>
            <a:ext cx="4309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 Request (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Requester</a:t>
            </a: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577150" y="3504787"/>
            <a:ext cx="1298700" cy="514500"/>
          </a:xfrm>
          <a:prstGeom prst="wedgeRectCallout">
            <a:avLst>
              <a:gd fmla="val -64854" name="adj1"/>
              <a:gd fmla="val 5029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Click to begin a 309 request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54375" l="3956" r="0" t="0"/>
          <a:stretch/>
        </p:blipFill>
        <p:spPr>
          <a:xfrm>
            <a:off x="5129825" y="1182100"/>
            <a:ext cx="4017651" cy="124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8" name="Google Shape;108;p20"/>
          <p:cNvSpPr/>
          <p:nvPr/>
        </p:nvSpPr>
        <p:spPr>
          <a:xfrm>
            <a:off x="7651500" y="-31075"/>
            <a:ext cx="1331400" cy="624900"/>
          </a:xfrm>
          <a:prstGeom prst="wedgeRectCallout">
            <a:avLst>
              <a:gd fmla="val 93445" name="adj1"/>
              <a:gd fmla="val 752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Click here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Download template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14638" l="21689" r="18311" t="13356"/>
          <a:stretch/>
        </p:blipFill>
        <p:spPr>
          <a:xfrm>
            <a:off x="7475111" y="3099538"/>
            <a:ext cx="1410890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0" name="Google Shape;110;p20"/>
          <p:cNvSpPr/>
          <p:nvPr/>
        </p:nvSpPr>
        <p:spPr>
          <a:xfrm>
            <a:off x="8831575" y="2136550"/>
            <a:ext cx="261300" cy="570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2164500" y="2924800"/>
            <a:ext cx="4236126" cy="117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/>
          <p:nvPr/>
        </p:nvSpPr>
        <p:spPr>
          <a:xfrm>
            <a:off x="1093575" y="2707150"/>
            <a:ext cx="4236000" cy="3150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 Excel Template with Sample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20"/>
          <p:cNvSpPr/>
          <p:nvPr/>
        </p:nvSpPr>
        <p:spPr>
          <a:xfrm rot="5400000">
            <a:off x="6121400" y="3036700"/>
            <a:ext cx="266100" cy="70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/>
          <p:nvPr/>
        </p:nvSpPr>
        <p:spPr>
          <a:xfrm rot="-5396076">
            <a:off x="2288700" y="1401350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25" y="4414900"/>
            <a:ext cx="9144000" cy="712200"/>
          </a:xfrm>
          <a:prstGeom prst="roundRect">
            <a:avLst>
              <a:gd fmla="val 10078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(5) </a:t>
            </a:r>
            <a:r>
              <a:rPr b="1" lang="en" sz="1200" u="sng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Approval workflow</a:t>
            </a:r>
            <a:endParaRPr b="1" sz="1200" u="sng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L2  Approver: 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Head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 Head </a:t>
            </a:r>
            <a:r>
              <a:rPr lang="en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&gt;&gt;&gt; Send to  SAP.</a:t>
            </a:r>
            <a:endParaRPr sz="1200">
              <a:solidFill>
                <a:srgbClr val="351C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7450050" y="2696200"/>
            <a:ext cx="1461000" cy="336900"/>
          </a:xfrm>
          <a:prstGeom prst="roundRect">
            <a:avLst>
              <a:gd fmla="val 30543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Upload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152600" y="2406900"/>
            <a:ext cx="1085700" cy="32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888" y="1153763"/>
            <a:ext cx="2207129" cy="127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9" name="Google Shape;119;p20"/>
          <p:cNvSpPr/>
          <p:nvPr/>
        </p:nvSpPr>
        <p:spPr>
          <a:xfrm>
            <a:off x="123025" y="809125"/>
            <a:ext cx="22071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(1)Transaction Page Navigation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1155888" y="1318775"/>
            <a:ext cx="1008600" cy="346200"/>
          </a:xfrm>
          <a:prstGeom prst="wedgeRectCallout">
            <a:avLst>
              <a:gd fmla="val 17576" name="adj1"/>
              <a:gd fmla="val 73895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Click here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5300" y="1161325"/>
            <a:ext cx="1743725" cy="124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2" name="Google Shape;122;p20"/>
          <p:cNvSpPr/>
          <p:nvPr/>
        </p:nvSpPr>
        <p:spPr>
          <a:xfrm>
            <a:off x="5126500" y="811575"/>
            <a:ext cx="4017600" cy="3150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Requester Page 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2775300" y="809125"/>
            <a:ext cx="1796700" cy="3150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(2)Click to Start a 309 Request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/>
          <p:nvPr/>
        </p:nvSpPr>
        <p:spPr>
          <a:xfrm rot="-5396076">
            <a:off x="4600750" y="1430725"/>
            <a:ext cx="262800" cy="71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4294967295" type="title"/>
          </p:nvPr>
        </p:nvSpPr>
        <p:spPr>
          <a:xfrm>
            <a:off x="1056825" y="-21600"/>
            <a:ext cx="7193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Movement: Edit with Status "Under Query" (Requester)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8807100" y="4918600"/>
            <a:ext cx="336900" cy="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23501" cy="4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586650" y="2535175"/>
            <a:ext cx="5316000" cy="4527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(4) Select Checkbox, Then Submit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1"/>
          <p:cNvSpPr/>
          <p:nvPr/>
        </p:nvSpPr>
        <p:spPr>
          <a:xfrm rot="-5397005">
            <a:off x="2660851" y="1058125"/>
            <a:ext cx="344400" cy="58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25" y="4416600"/>
            <a:ext cx="9144000" cy="7269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Resubmit workflow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Status: Under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Edit&gt;&gt;&gt; Re-submit&gt;&gt;&gt;Send to Approver.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10233" l="5988" r="7220" t="10193"/>
          <a:stretch/>
        </p:blipFill>
        <p:spPr>
          <a:xfrm>
            <a:off x="4229375" y="1044113"/>
            <a:ext cx="2289724" cy="14030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5">
            <a:alphaModFix/>
          </a:blip>
          <a:srcRect b="57441" l="3622" r="1048" t="11514"/>
          <a:stretch/>
        </p:blipFill>
        <p:spPr>
          <a:xfrm>
            <a:off x="130975" y="1009600"/>
            <a:ext cx="3724127" cy="889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7" name="Google Shape;137;p21"/>
          <p:cNvSpPr/>
          <p:nvPr/>
        </p:nvSpPr>
        <p:spPr>
          <a:xfrm>
            <a:off x="1857150" y="1773788"/>
            <a:ext cx="1266300" cy="452700"/>
          </a:xfrm>
          <a:prstGeom prst="wedgeRectCallout">
            <a:avLst>
              <a:gd fmla="val 69034" name="adj1"/>
              <a:gd fmla="val -64648" name="adj2"/>
            </a:avLst>
          </a:prstGeom>
          <a:solidFill>
            <a:srgbClr val="0B539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Click here to View status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6">
            <a:alphaModFix/>
          </a:blip>
          <a:srcRect b="33915" l="36597" r="36599" t="8403"/>
          <a:stretch/>
        </p:blipFill>
        <p:spPr>
          <a:xfrm>
            <a:off x="6997500" y="1009600"/>
            <a:ext cx="2044551" cy="19653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/>
          <p:nvPr/>
        </p:nvSpPr>
        <p:spPr>
          <a:xfrm rot="-5394419">
            <a:off x="3773200" y="1257688"/>
            <a:ext cx="3696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7">
            <a:alphaModFix/>
          </a:blip>
          <a:srcRect b="60402" l="4353" r="1218" t="13295"/>
          <a:stretch/>
        </p:blipFill>
        <p:spPr>
          <a:xfrm>
            <a:off x="586725" y="3017275"/>
            <a:ext cx="5316102" cy="1159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/>
          <p:nvPr/>
        </p:nvSpPr>
        <p:spPr>
          <a:xfrm rot="-5394103">
            <a:off x="6629075" y="1357000"/>
            <a:ext cx="349801" cy="47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982675" y="3161475"/>
            <a:ext cx="823500" cy="88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997500" y="494000"/>
            <a:ext cx="20445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Click Row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to Edit Row, Then 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4249625" y="503425"/>
            <a:ext cx="2289600" cy="452700"/>
          </a:xfrm>
          <a:prstGeom prst="roundRect">
            <a:avLst>
              <a:gd fmla="val 5675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View the Approval Level &amp; Status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/>
          <p:nvPr/>
        </p:nvSpPr>
        <p:spPr>
          <a:xfrm flipH="1" rot="-5400000">
            <a:off x="6661475" y="3078450"/>
            <a:ext cx="843600" cy="1037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130950" y="601150"/>
            <a:ext cx="3724200" cy="369600"/>
          </a:xfrm>
          <a:prstGeom prst="roundRect">
            <a:avLst>
              <a:gd fmla="val 10881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(1) Requester Page After "Under Query" Status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921275" y="37800"/>
            <a:ext cx="449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309 Movement Approval (Approver)</a:t>
            </a:r>
            <a:endParaRPr b="1" sz="2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2"/>
          <p:cNvSpPr txBox="1"/>
          <p:nvPr>
            <p:ph idx="4294967295" type="title"/>
          </p:nvPr>
        </p:nvSpPr>
        <p:spPr>
          <a:xfrm>
            <a:off x="1268575" y="531400"/>
            <a:ext cx="63213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spcBef>
                <a:spcPts val="14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Pending  request : View the Net Differences.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Then download the XLSX file to review the records.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After reviewing, take the appropriate Action: Approve, Reject, or Raise a Query.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0600"/>
            <a:ext cx="823501" cy="4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00" y="1948501"/>
            <a:ext cx="3880902" cy="811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 b="6323" l="9622" r="9452" t="9699"/>
          <a:stretch/>
        </p:blipFill>
        <p:spPr>
          <a:xfrm>
            <a:off x="7589875" y="3024412"/>
            <a:ext cx="1424450" cy="131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 b="6879" l="5883" r="6558" t="4577"/>
          <a:stretch/>
        </p:blipFill>
        <p:spPr>
          <a:xfrm>
            <a:off x="7093900" y="1412400"/>
            <a:ext cx="2039101" cy="103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7">
            <a:alphaModFix/>
          </a:blip>
          <a:srcRect b="16560" l="2114" r="3483" t="19914"/>
          <a:stretch/>
        </p:blipFill>
        <p:spPr>
          <a:xfrm>
            <a:off x="2576775" y="3505625"/>
            <a:ext cx="4496149" cy="811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8" name="Google Shape;158;p22"/>
          <p:cNvSpPr/>
          <p:nvPr/>
        </p:nvSpPr>
        <p:spPr>
          <a:xfrm>
            <a:off x="17475" y="4400600"/>
            <a:ext cx="9144000" cy="6705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Approver Make Action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Approval workflow: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 &gt;&gt;&gt; L1 Approver: Plant Finance Head &gt;&gt;&gt; L2 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MRPC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L3  Approver: 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L4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Finance Head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&gt;&gt;&gt;  L5 Approver: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 MRPC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/>
          <p:nvPr/>
        </p:nvSpPr>
        <p:spPr>
          <a:xfrm rot="4073">
            <a:off x="8478825" y="2244503"/>
            <a:ext cx="253200" cy="37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/>
          <p:nvPr/>
        </p:nvSpPr>
        <p:spPr>
          <a:xfrm rot="-5395500">
            <a:off x="2386188" y="1820625"/>
            <a:ext cx="229200" cy="4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/>
          <p:nvPr/>
        </p:nvSpPr>
        <p:spPr>
          <a:xfrm rot="-5395297">
            <a:off x="6796038" y="2085675"/>
            <a:ext cx="2193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2"/>
          <p:cNvSpPr/>
          <p:nvPr/>
        </p:nvSpPr>
        <p:spPr>
          <a:xfrm rot="5403681">
            <a:off x="7191298" y="3441292"/>
            <a:ext cx="280200" cy="48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7093900" y="1111738"/>
            <a:ext cx="20391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(3) View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 Different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5675875" y="2345400"/>
            <a:ext cx="976500" cy="4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7590225" y="2675175"/>
            <a:ext cx="14244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(4)Action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576800" y="3034250"/>
            <a:ext cx="44961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(5) Click "View Approval Status" to See Last Update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50" y="1603350"/>
            <a:ext cx="2127249" cy="811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8" name="Google Shape;168;p22"/>
          <p:cNvSpPr/>
          <p:nvPr/>
        </p:nvSpPr>
        <p:spPr>
          <a:xfrm>
            <a:off x="751500" y="2007375"/>
            <a:ext cx="1159200" cy="374100"/>
          </a:xfrm>
          <a:prstGeom prst="wedgeRectCallout">
            <a:avLst>
              <a:gd fmla="val -66214" name="adj1"/>
              <a:gd fmla="val -74706" name="adj2"/>
            </a:avLst>
          </a:prstGeom>
          <a:solidFill>
            <a:srgbClr val="0B539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Click here, 309 Approval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2836600" y="1401575"/>
            <a:ext cx="38808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(2)View Net Difference, Download Records, Take Action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050" y="3067437"/>
            <a:ext cx="2127254" cy="123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1" name="Google Shape;171;p22"/>
          <p:cNvSpPr/>
          <p:nvPr/>
        </p:nvSpPr>
        <p:spPr>
          <a:xfrm>
            <a:off x="165025" y="2555775"/>
            <a:ext cx="2127300" cy="4527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(6) Click Download Icon to View Records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83325" y="1266300"/>
            <a:ext cx="2127300" cy="292500"/>
          </a:xfrm>
          <a:prstGeom prst="roundRect">
            <a:avLst>
              <a:gd fmla="val 6982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Approver Home Page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839475" y="3933725"/>
            <a:ext cx="979200" cy="2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idx="4294967295" type="title"/>
          </p:nvPr>
        </p:nvSpPr>
        <p:spPr>
          <a:xfrm>
            <a:off x="646050" y="1534500"/>
            <a:ext cx="7374900" cy="1186800"/>
          </a:xfrm>
          <a:prstGeom prst="rect">
            <a:avLst/>
          </a:prstGeom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/>
              <a:t>Stock Adjustment </a:t>
            </a:r>
            <a:endParaRPr b="1" sz="337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377"/>
              <a:t>( 201 Movement )</a:t>
            </a:r>
            <a:endParaRPr b="1" sz="3377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56225"/>
            <a:ext cx="894602" cy="45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1614700" y="0"/>
            <a:ext cx="689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 - SAP approval workflow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4294967295" type="title"/>
          </p:nvPr>
        </p:nvSpPr>
        <p:spPr>
          <a:xfrm>
            <a:off x="1598256" y="55048"/>
            <a:ext cx="6236100" cy="483900"/>
          </a:xfrm>
          <a:prstGeom prst="rect">
            <a:avLst/>
          </a:prstGeom>
        </p:spPr>
        <p:txBody>
          <a:bodyPr anchorCtr="0" anchor="t" bIns="83775" lIns="83775" spcFirstLastPara="1" rIns="83775" wrap="square" tIns="83775">
            <a:normAutofit fontScale="90000"/>
          </a:bodyPr>
          <a:lstStyle/>
          <a:p>
            <a:pPr indent="0" lvl="0" marL="418906" rtl="0" algn="l">
              <a:lnSpc>
                <a:spcPct val="115000"/>
              </a:lnSpc>
              <a:spcBef>
                <a:spcPts val="1099"/>
              </a:spcBef>
              <a:spcAft>
                <a:spcPts val="1099"/>
              </a:spcAft>
              <a:buNone/>
            </a:pPr>
            <a:r>
              <a:rPr b="1" lang="en" sz="2198">
                <a:latin typeface="Times New Roman"/>
                <a:ea typeface="Times New Roman"/>
                <a:cs typeface="Times New Roman"/>
                <a:sym typeface="Times New Roman"/>
              </a:rPr>
              <a:t>           201 Movement Transaction</a:t>
            </a:r>
            <a:endParaRPr sz="219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83775" lIns="83775" spcFirstLastPara="1" rIns="83775" wrap="square" tIns="83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4"/>
              <a:t>5</a:t>
            </a:r>
            <a:endParaRPr sz="824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" y="55025"/>
            <a:ext cx="880285" cy="48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161075" y="665025"/>
            <a:ext cx="70092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775" lIns="83775" spcFirstLastPara="1" rIns="83775" wrap="square" tIns="83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workflow:</a:t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1.Create Request by Users ( PROD / MMD / QAD / MED 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2.Upload Process - Fill in required details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3. Upload Output: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New Records,  ii) Error Records,  iii)Duplicate Records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4. Submit for Approval to Level 1 User.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1 : PLANT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2 : PLANT MRPC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3 : PLANT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4 : CORP FINANCE HEAD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Level 5 : CORP MRPC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Requester Page Visible Data: - Only data uploaded by the logged-in user,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Statuses: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Download Option: - Filtered by From–To Date &amp; Movement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Editability: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8. Resubmit Workflow: - Enabled only if status is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Query</a:t>
            </a:r>
            <a:b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rows using checkboxes After making corrections, click Resubmit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b="1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890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